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5D271-C1A5-04DB-64B3-F76FE7081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4FCAB90-CC56-800F-E7DF-F91086B571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F55CD9-6D22-BFFA-ADDF-FF649E346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9C62A4-076F-0152-3A0F-B5F82AF72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8A1441-D530-FA09-B69F-37A59961E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64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89EA26-120B-30D6-7595-A3E443E53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B89EBC-FA2B-BF96-B283-C827ED51F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EE7A0A-A396-4C77-897A-A3BCE5ABC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47162B-A6D7-2ED0-E527-97B7C0F89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C10F7C-7BFC-92E7-21D2-8C8B27DB0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16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E69A1B-9141-2AA7-E49C-B56E6BD8B6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357DE9-0BE5-BB59-D029-6D5335339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143CE1-B5CA-7495-DDB5-A266CF16E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D51E62-C3D3-F668-25F4-54AD01C1C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002C9D-D853-6FFC-4D71-6AF500762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324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A22D0E-C4F9-DF20-B116-AF5ACA92A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49CDB1-8080-80DC-2B17-F4FB1CD8C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B79659-5896-E8C6-34C4-E259E844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656A7F-7B4C-61C8-C52D-222F72F11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6D2803-9C37-8AF7-49DD-62F479B3D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208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1D943D-1973-2CC7-B32E-600285023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94BEAB-4EAF-EF09-C0DA-A0B0FAECD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74588B-3DAB-FE2A-0079-E17652997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E19D63-F5CF-8FF7-80A0-E534FF989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8B77FB-AE20-6856-88B5-DFF792F41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905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960CF8-1E55-6FBD-0CDB-7E8E3EEA3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9B2C6E-8F62-AF76-2334-927527B028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D9149D-EA87-7937-2E90-9C9FACC58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7C064B-EC03-4686-F2DF-A6596842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960F53-40C9-60CB-5762-772453461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BA4230-CECD-A85A-8AF5-25D62301F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7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2FA8E3-F07E-5E48-4B6D-BCBE49EC6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FA232B-6375-9B3B-9EE3-B20AE8EC0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8F5256-69F0-BE92-D4D0-2F1A27042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66C2E45-3D82-A764-357B-D3B7429B4E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19DE0BF-6D7B-BA20-9E6D-1C94A45984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05EEDAC-E76E-042A-0A48-5A19EF842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5C7E750-7CBC-F975-43C1-95BA7445A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2562A7E-2D19-CC42-E573-A4407D374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08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A7A0C2-086F-4E79-DF64-2E01BDCB0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436B789-44FB-7167-8297-31FD7B009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5B168CA-8075-42A9-16D0-FF931A80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E0FBB7A-AE96-802D-FD7F-DBCACCB34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867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7EB9C79-0ACA-3D5C-FE8B-736FF2CC3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53B22C1-9DDC-9AD4-8765-0030253FF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CE8704D-8BF3-0A64-4890-F5FAE559C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27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E0C219-799D-7B57-61E3-92BAA65AE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323C24-610B-CA3C-9B86-BEB008E81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D20C50-DF7F-EB60-5242-24E3E9F8CC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32B595-5AFB-B30F-B408-C4800B0ED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78EBD2-A405-5F9D-0F7D-90E73615A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204CB9-2391-4C3D-CBBB-1D55FF002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481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66936-E75E-D762-E879-D156BF0D8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AB99B6D-E381-929B-C0F1-DD99B98CEB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C4BE93E-AC45-47D8-3B6E-F0FE2BBB30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E6AA260-D5A2-EB3C-7A04-598107651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ACA2D31-9927-D956-42DB-A0353C054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8E5930-38BE-F8C8-187C-DB9C10402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73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F8CD20-C376-6FF0-4D12-EF229AC07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44F21A-74F6-0AD0-99C2-BD63E425B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430E88-7F31-6FA2-1870-FB8182BDC9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AA0D2-F17A-DD43-909A-E11A593630DB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3A26F9-0FBE-5E5A-B122-97D0E59F2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646B39-FF4F-FF78-A5F5-79EF6E08A8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70D89-AF25-5D44-8112-F8B16DCDD8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07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B1E783-C190-00EF-259B-9760BB3A4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0" i="0">
                <a:effectLst/>
                <a:latin typeface="UICTFontTextStyleBody"/>
              </a:rPr>
              <a:t>Создание и редактирование табличного документа</a:t>
            </a:r>
            <a:br>
              <a:rPr lang="ru-RU">
                <a:effectLst/>
                <a:latin typeface=".AppleSystemUIFont"/>
              </a:rPr>
            </a:br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E66F4B6-FDFD-3F7C-9823-71AA90FF1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3502" y="6211525"/>
            <a:ext cx="9144000" cy="1179873"/>
          </a:xfrm>
        </p:spPr>
        <p:txBody>
          <a:bodyPr/>
          <a:lstStyle/>
          <a:p>
            <a:r>
              <a:rPr lang="ru-RU"/>
              <a:t>Кирсанова Дарья Алексеевна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A3D2D0-4A67-88AB-90FE-82D679052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573" y="2364155"/>
            <a:ext cx="6862854" cy="3790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593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278343-0661-8EDC-F57F-B51923C90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>
                <a:effectLst/>
                <a:latin typeface="UICTFontTextStyleBody"/>
              </a:rPr>
              <a:t>Что такое табличный документ?</a:t>
            </a:r>
            <a:br>
              <a:rPr lang="ru-RU">
                <a:effectLst/>
                <a:latin typeface=".AppleSystemUIFont"/>
              </a:rPr>
            </a:b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D2DB9C-F463-6A62-B8A6-F741BDC4F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7354"/>
            <a:ext cx="10515600" cy="4802187"/>
          </a:xfrm>
        </p:spPr>
        <p:txBody>
          <a:bodyPr>
            <a:normAutofit fontScale="85000" lnSpcReduction="20000"/>
          </a:bodyPr>
          <a:lstStyle/>
          <a:p>
            <a:r>
              <a:rPr lang="ru-RU"/>
              <a:t>Основные понятия :</a:t>
            </a:r>
          </a:p>
          <a:p>
            <a:r>
              <a:rPr lang="ru-RU" b="1" i="0">
                <a:effectLst/>
                <a:latin typeface="UICTFontTextStyleEmphasizedBody"/>
              </a:rPr>
              <a:t>Табличный документ (электронная таблица)</a:t>
            </a:r>
            <a:r>
              <a:rPr lang="ru-RU" b="0" i="0">
                <a:effectLst/>
                <a:latin typeface="UICTFontTextStyleBody"/>
              </a:rPr>
              <a:t> — это компьютерный файл, организованный в виде сетки строк и столбцов.</a:t>
            </a:r>
            <a:endParaRPr lang="ru-RU">
              <a:effectLst/>
              <a:latin typeface=".AppleSystemUIFont"/>
            </a:endParaRPr>
          </a:p>
          <a:p>
            <a:r>
              <a:rPr lang="ru-RU" b="0" i="0">
                <a:effectLst/>
                <a:latin typeface="UICTFontTextStyleBody"/>
              </a:rPr>
              <a:t> </a:t>
            </a:r>
            <a:r>
              <a:rPr lang="ru-RU" b="1" i="0">
                <a:effectLst/>
                <a:latin typeface="UICTFontTextStyleEmphasizedBody"/>
              </a:rPr>
              <a:t>Назначение:</a:t>
            </a:r>
            <a:r>
              <a:rPr lang="ru-RU" b="0" i="0">
                <a:effectLst/>
                <a:latin typeface="UICTFontTextStyleBody"/>
              </a:rPr>
              <a:t> Хранение, организация, анализ и визуализация данных, а также выполнение сложных расчетов.</a:t>
            </a:r>
            <a:endParaRPr lang="ru-RU">
              <a:effectLst/>
              <a:latin typeface=".AppleSystemUIFont"/>
            </a:endParaRPr>
          </a:p>
          <a:p>
            <a:r>
              <a:rPr lang="ru-RU" b="1" i="0">
                <a:effectLst/>
                <a:latin typeface="UICTFontTextStyleEmphasizedBody"/>
              </a:rPr>
              <a:t>Популярные программы:</a:t>
            </a:r>
            <a:r>
              <a:rPr lang="ru-RU" b="0" i="0">
                <a:effectLst/>
                <a:latin typeface="UICTFontTextStyleBody"/>
              </a:rPr>
              <a:t> </a:t>
            </a:r>
            <a:r>
              <a:rPr lang="af-ZA" b="0" i="0">
                <a:effectLst/>
                <a:latin typeface="UICTFontTextStyleBody"/>
              </a:rPr>
              <a:t>Microsoft Excel, Google </a:t>
            </a:r>
            <a:r>
              <a:rPr lang="ru-RU" b="0" i="0">
                <a:effectLst/>
                <a:latin typeface="UICTFontTextStyleBody"/>
              </a:rPr>
              <a:t>Таблицы (</a:t>
            </a:r>
            <a:r>
              <a:rPr lang="af-ZA" b="0" i="0">
                <a:effectLst/>
                <a:latin typeface="UICTFontTextStyleBody"/>
              </a:rPr>
              <a:t>Sheets), LibreOffice Calc.</a:t>
            </a:r>
            <a:endParaRPr lang="af-ZA">
              <a:effectLst/>
              <a:latin typeface=".AppleSystemUIFont"/>
            </a:endParaRPr>
          </a:p>
          <a:p>
            <a:r>
              <a:rPr lang="ru-RU" b="1" i="0">
                <a:effectLst/>
                <a:latin typeface="UICTFontTextStyleEmphasizedBody"/>
              </a:rPr>
              <a:t>Ключевые элементы:</a:t>
            </a:r>
            <a:endParaRPr lang="ru-RU">
              <a:effectLst/>
              <a:latin typeface=".AppleSystemUIFont"/>
            </a:endParaRPr>
          </a:p>
          <a:p>
            <a:r>
              <a:rPr lang="ru-RU" b="0" i="0">
                <a:effectLst/>
                <a:latin typeface="UICTFontTextStyleBody"/>
              </a:rPr>
              <a:t> </a:t>
            </a:r>
            <a:r>
              <a:rPr lang="ru-RU" b="1" i="0">
                <a:effectLst/>
                <a:latin typeface="UICTFontTextStyleEmphasizedBody"/>
              </a:rPr>
              <a:t>Ячейка (</a:t>
            </a:r>
            <a:r>
              <a:rPr lang="af-ZA" b="1" i="0">
                <a:effectLst/>
                <a:latin typeface="UICTFontTextStyleEmphasizedBody"/>
              </a:rPr>
              <a:t>Cell):</a:t>
            </a:r>
            <a:r>
              <a:rPr lang="af-ZA" b="0" i="0">
                <a:effectLst/>
                <a:latin typeface="UICTFontTextStyleBody"/>
              </a:rPr>
              <a:t> </a:t>
            </a:r>
            <a:r>
              <a:rPr lang="ru-RU" b="0" i="0">
                <a:effectLst/>
                <a:latin typeface="UICTFontTextStyleBody"/>
              </a:rPr>
              <a:t>Пересечение строки и столбца. Основная единица хранения данных.</a:t>
            </a:r>
            <a:endParaRPr lang="ru-RU">
              <a:latin typeface=".AppleSystemUIFont"/>
            </a:endParaRPr>
          </a:p>
          <a:p>
            <a:r>
              <a:rPr lang="ru-RU" b="0" i="0">
                <a:effectLst/>
                <a:latin typeface="UICTFontTextStyleBody"/>
              </a:rPr>
              <a:t> </a:t>
            </a:r>
            <a:r>
              <a:rPr lang="ru-RU" b="1" i="0">
                <a:effectLst/>
                <a:latin typeface="UICTFontTextStyleEmphasizedBody"/>
              </a:rPr>
              <a:t>Столбец (</a:t>
            </a:r>
            <a:r>
              <a:rPr lang="af-ZA" b="1" i="0">
                <a:effectLst/>
                <a:latin typeface="UICTFontTextStyleEmphasizedBody"/>
              </a:rPr>
              <a:t>Column):</a:t>
            </a:r>
            <a:r>
              <a:rPr lang="af-ZA" b="0" i="0">
                <a:effectLst/>
                <a:latin typeface="UICTFontTextStyleBody"/>
              </a:rPr>
              <a:t> </a:t>
            </a:r>
            <a:r>
              <a:rPr lang="ru-RU" b="0" i="0">
                <a:effectLst/>
                <a:latin typeface="UICTFontTextStyleBody"/>
              </a:rPr>
              <a:t>Вертикальный ряд (обозначается буквами: </a:t>
            </a:r>
            <a:r>
              <a:rPr lang="af-ZA" b="0" i="0">
                <a:effectLst/>
                <a:latin typeface="UICTFontTextStyleBody"/>
              </a:rPr>
              <a:t>A, B, C...).</a:t>
            </a:r>
            <a:endParaRPr lang="af-ZA">
              <a:effectLst/>
              <a:latin typeface=".AppleSystemUIFont"/>
            </a:endParaRPr>
          </a:p>
          <a:p>
            <a:r>
              <a:rPr lang="af-ZA" b="0" i="0">
                <a:effectLst/>
                <a:latin typeface="UICTFontTextStyleBody"/>
              </a:rPr>
              <a:t> </a:t>
            </a:r>
            <a:r>
              <a:rPr lang="ru-RU" b="1" i="0">
                <a:effectLst/>
                <a:latin typeface="UICTFontTextStyleEmphasizedBody"/>
              </a:rPr>
              <a:t>Строка (</a:t>
            </a:r>
            <a:r>
              <a:rPr lang="af-ZA" b="1" i="0">
                <a:effectLst/>
                <a:latin typeface="UICTFontTextStyleEmphasizedBody"/>
              </a:rPr>
              <a:t>Row):</a:t>
            </a:r>
            <a:r>
              <a:rPr lang="af-ZA" b="0" i="0">
                <a:effectLst/>
                <a:latin typeface="UICTFontTextStyleBody"/>
              </a:rPr>
              <a:t> </a:t>
            </a:r>
            <a:r>
              <a:rPr lang="ru-RU" b="0" i="0">
                <a:effectLst/>
                <a:latin typeface="UICTFontTextStyleBody"/>
              </a:rPr>
              <a:t>Горизонтальный ряд (обозначается цифрами: 1, 2, 3...).</a:t>
            </a:r>
            <a:endParaRPr lang="ru-RU">
              <a:effectLst/>
              <a:latin typeface=".AppleSystemUIFont"/>
            </a:endParaRPr>
          </a:p>
          <a:p>
            <a:r>
              <a:rPr lang="ru-RU" b="0" i="0">
                <a:effectLst/>
                <a:latin typeface="UICTFontTextStyleBody"/>
              </a:rPr>
              <a:t> </a:t>
            </a:r>
            <a:r>
              <a:rPr lang="ru-RU" b="1" i="0">
                <a:effectLst/>
                <a:latin typeface="UICTFontTextStyleEmphasizedBody"/>
              </a:rPr>
              <a:t>Диапазон:</a:t>
            </a:r>
            <a:r>
              <a:rPr lang="ru-RU" b="0" i="0">
                <a:effectLst/>
                <a:latin typeface="UICTFontTextStyleBody"/>
              </a:rPr>
              <a:t> Группа смежных ячеек (например, </a:t>
            </a:r>
            <a:r>
              <a:rPr lang="af-ZA" b="0" i="0">
                <a:effectLst/>
                <a:latin typeface="UICTFontTextStyleBody"/>
              </a:rPr>
              <a:t>A1:B5).</a:t>
            </a:r>
            <a:endParaRPr lang="af-ZA">
              <a:effectLst/>
              <a:latin typeface=".AppleSystemUIFont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240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6AA15D-5530-8C84-2C9E-459D575C1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Создание нового документа – начало работы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80E23A-1840-C6C6-2384-B7B5999DA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046" y="1690688"/>
            <a:ext cx="8540262" cy="4351338"/>
          </a:xfrm>
        </p:spPr>
        <p:txBody>
          <a:bodyPr>
            <a:normAutofit/>
          </a:bodyPr>
          <a:lstStyle/>
          <a:p>
            <a:r>
              <a:rPr lang="ru-RU" b="0" i="0">
                <a:effectLst/>
                <a:latin typeface="UICTFontTextStyleBody"/>
              </a:rPr>
              <a:t>1. </a:t>
            </a:r>
            <a:r>
              <a:rPr lang="ru-RU" b="1" i="0">
                <a:effectLst/>
                <a:latin typeface="UICTFontTextStyleEmphasizedBody"/>
              </a:rPr>
              <a:t>Запуск программы:</a:t>
            </a:r>
            <a:r>
              <a:rPr lang="ru-RU" b="0" i="0">
                <a:effectLst/>
                <a:latin typeface="UICTFontTextStyleBody"/>
              </a:rPr>
              <a:t> Откройте </a:t>
            </a:r>
            <a:r>
              <a:rPr lang="af-ZA" b="0" i="0">
                <a:effectLst/>
                <a:latin typeface="UICTFontTextStyleBody"/>
              </a:rPr>
              <a:t>Excel </a:t>
            </a:r>
            <a:r>
              <a:rPr lang="ru-RU" b="0" i="0">
                <a:effectLst/>
                <a:latin typeface="UICTFontTextStyleBody"/>
              </a:rPr>
              <a:t>или перейдите в </a:t>
            </a:r>
            <a:r>
              <a:rPr lang="af-ZA" b="0" i="0">
                <a:effectLst/>
                <a:latin typeface="UICTFontTextStyleBody"/>
              </a:rPr>
              <a:t>Google </a:t>
            </a:r>
            <a:r>
              <a:rPr lang="ru-RU" b="0" i="0">
                <a:effectLst/>
                <a:latin typeface="UICTFontTextStyleBody"/>
              </a:rPr>
              <a:t>Таблицы.</a:t>
            </a:r>
            <a:endParaRPr lang="ru-RU">
              <a:effectLst/>
              <a:latin typeface=".AppleSystemUIFont"/>
            </a:endParaRPr>
          </a:p>
          <a:p>
            <a:r>
              <a:rPr lang="ru-RU" b="0" i="0">
                <a:effectLst/>
                <a:latin typeface="UICTFontTextStyleBody"/>
              </a:rPr>
              <a:t>2. </a:t>
            </a:r>
            <a:r>
              <a:rPr lang="ru-RU" b="1" i="0">
                <a:effectLst/>
                <a:latin typeface="UICTFontTextStyleEmphasizedBody"/>
              </a:rPr>
              <a:t>Создание:</a:t>
            </a:r>
            <a:r>
              <a:rPr lang="ru-RU" b="0" i="0">
                <a:effectLst/>
                <a:latin typeface="UICTFontTextStyleBody"/>
              </a:rPr>
              <a:t> Выберите опцию </a:t>
            </a:r>
            <a:r>
              <a:rPr lang="ru-RU" b="1" i="0">
                <a:effectLst/>
                <a:latin typeface="UICTFontTextStyleEmphasizedBody"/>
              </a:rPr>
              <a:t>"Новый файл"</a:t>
            </a:r>
            <a:r>
              <a:rPr lang="ru-RU" b="0" i="0">
                <a:effectLst/>
                <a:latin typeface="UICTFontTextStyleBody"/>
              </a:rPr>
              <a:t> или </a:t>
            </a:r>
            <a:r>
              <a:rPr lang="ru-RU" b="1" i="0">
                <a:effectLst/>
                <a:latin typeface="UICTFontTextStyleEmphasizedBody"/>
              </a:rPr>
              <a:t>"Пустая книга"</a:t>
            </a:r>
            <a:r>
              <a:rPr lang="ru-RU" b="0" i="0">
                <a:effectLst/>
                <a:latin typeface="UICTFontTextStyleBody"/>
              </a:rPr>
              <a:t>.</a:t>
            </a:r>
            <a:endParaRPr lang="ru-RU">
              <a:effectLst/>
              <a:latin typeface=".AppleSystemUIFont"/>
            </a:endParaRPr>
          </a:p>
          <a:p>
            <a:r>
              <a:rPr lang="ru-RU" b="0" i="0">
                <a:effectLst/>
                <a:latin typeface="UICTFontTextStyleBody"/>
              </a:rPr>
              <a:t>3. </a:t>
            </a:r>
            <a:r>
              <a:rPr lang="ru-RU" b="1" i="0">
                <a:effectLst/>
                <a:latin typeface="UICTFontTextStyleEmphasizedBody"/>
              </a:rPr>
              <a:t>Ввод данных:</a:t>
            </a:r>
            <a:endParaRPr lang="ru-RU">
              <a:effectLst/>
              <a:latin typeface=".AppleSystemUIFont"/>
            </a:endParaRPr>
          </a:p>
          <a:p>
            <a:r>
              <a:rPr lang="ru-RU" b="0" i="0">
                <a:effectLst/>
                <a:latin typeface="UICTFontTextStyleBody"/>
              </a:rPr>
              <a:t>  •  Щелкните по нужной ячейке.</a:t>
            </a:r>
            <a:endParaRPr lang="ru-RU">
              <a:effectLst/>
              <a:latin typeface=".AppleSystemUIFont"/>
            </a:endParaRPr>
          </a:p>
          <a:p>
            <a:r>
              <a:rPr lang="ru-RU" b="0" i="0">
                <a:effectLst/>
                <a:latin typeface="UICTFontTextStyleBody"/>
              </a:rPr>
              <a:t>  •  Введите текст, число или формулу.</a:t>
            </a:r>
            <a:endParaRPr lang="ru-RU">
              <a:effectLst/>
              <a:latin typeface=".AppleSystemUIFont"/>
            </a:endParaRPr>
          </a:p>
          <a:p>
            <a:r>
              <a:rPr lang="ru-RU" b="0" i="0">
                <a:effectLst/>
                <a:latin typeface="UICTFontTextStyleBody"/>
              </a:rPr>
              <a:t>  •  Для перехода к следующей ячейке используйте клавиши </a:t>
            </a:r>
            <a:r>
              <a:rPr lang="af-ZA" b="1" i="0">
                <a:effectLst/>
                <a:latin typeface="UICTFontTextStyleEmphasizedBody"/>
              </a:rPr>
              <a:t>Enter</a:t>
            </a:r>
            <a:r>
              <a:rPr lang="af-ZA" b="0" i="0">
                <a:effectLst/>
                <a:latin typeface="UICTFontTextStyleBody"/>
              </a:rPr>
              <a:t> (</a:t>
            </a:r>
            <a:r>
              <a:rPr lang="ru-RU" b="0" i="0">
                <a:effectLst/>
                <a:latin typeface="UICTFontTextStyleBody"/>
              </a:rPr>
              <a:t>вниз) или </a:t>
            </a:r>
            <a:r>
              <a:rPr lang="af-ZA" b="1" i="0">
                <a:effectLst/>
                <a:latin typeface="UICTFontTextStyleEmphasizedBody"/>
              </a:rPr>
              <a:t>Tab</a:t>
            </a:r>
            <a:r>
              <a:rPr lang="af-ZA" b="0" i="0">
                <a:effectLst/>
                <a:latin typeface="UICTFontTextStyleBody"/>
              </a:rPr>
              <a:t> (</a:t>
            </a:r>
            <a:r>
              <a:rPr lang="ru-RU" b="0" i="0">
                <a:effectLst/>
                <a:latin typeface="UICTFontTextStyleBody"/>
              </a:rPr>
              <a:t>вправо).</a:t>
            </a:r>
            <a:endParaRPr lang="ru-RU">
              <a:effectLst/>
              <a:latin typeface=".AppleSystemUIFont"/>
            </a:endParaRPr>
          </a:p>
          <a:p>
            <a:r>
              <a:rPr lang="ru-RU" b="0" i="0">
                <a:effectLst/>
                <a:latin typeface="UICTFontTextStyleBody"/>
              </a:rPr>
              <a:t>4. </a:t>
            </a:r>
            <a:r>
              <a:rPr lang="ru-RU" b="1" i="0">
                <a:effectLst/>
                <a:latin typeface="UICTFontTextStyleEmphasizedBody"/>
              </a:rPr>
              <a:t>Сохранение:</a:t>
            </a:r>
            <a:r>
              <a:rPr lang="ru-RU" b="0" i="0">
                <a:effectLst/>
                <a:latin typeface="UICTFontTextStyleBody"/>
              </a:rPr>
              <a:t> Сохраните файл, присвоив ему понятное имя.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24AB1D7-3BEE-0551-E7D0-A64B724200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230" y="2149231"/>
            <a:ext cx="3440723" cy="284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948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E6DF02-10F7-3006-96DD-299BFAE1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>
                <a:effectLst/>
                <a:latin typeface="UICTFontTextStyleBody"/>
              </a:rPr>
              <a:t>Редактирование данных и форматирование</a:t>
            </a:r>
            <a:br>
              <a:rPr lang="ru-RU">
                <a:effectLst/>
                <a:latin typeface=".AppleSystemUIFont"/>
              </a:rPr>
            </a:b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BD65BA-BD91-189D-0E02-647170F21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3331"/>
            <a:ext cx="8637954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</a:t>
            </a:r>
            <a:r>
              <a:rPr lang="ru-RU" b="1" i="0">
                <a:effectLst/>
                <a:latin typeface="UICTFontTextStyleEmphasizedBody"/>
              </a:rPr>
              <a:t>Изменение содержимого ячейки:</a:t>
            </a:r>
            <a:r>
              <a:rPr lang="ru-RU" b="0" i="0">
                <a:effectLst/>
                <a:latin typeface="UICTFontTextStyleBody"/>
              </a:rPr>
              <a:t> Дважды щелкните по ячейке или используйте </a:t>
            </a:r>
            <a:r>
              <a:rPr lang="ru-RU" b="1" i="0">
                <a:effectLst/>
                <a:latin typeface="UICTFontTextStyleEmphasizedBody"/>
              </a:rPr>
              <a:t>строку формул (</a:t>
            </a:r>
            <a:r>
              <a:rPr lang="af-ZA" b="1" i="0">
                <a:effectLst/>
                <a:latin typeface="UICTFontTextStyleEmphasizedBody"/>
              </a:rPr>
              <a:t>Fx)</a:t>
            </a:r>
            <a:r>
              <a:rPr lang="af-ZA" b="0" i="0">
                <a:effectLst/>
                <a:latin typeface="UICTFontTextStyleBody"/>
              </a:rPr>
              <a:t>.</a:t>
            </a:r>
            <a:endParaRPr lang="af-ZA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af-ZA" b="0" i="0">
                <a:effectLst/>
                <a:latin typeface="UICTFontTextStyleBody"/>
              </a:rPr>
              <a:t>•  </a:t>
            </a:r>
            <a:r>
              <a:rPr lang="ru-RU" b="1" i="0">
                <a:effectLst/>
                <a:latin typeface="UICTFontTextStyleEmphasizedBody"/>
              </a:rPr>
              <a:t>Форматирование текста:</a:t>
            </a:r>
            <a:r>
              <a:rPr lang="ru-RU" b="0" i="0">
                <a:effectLst/>
                <a:latin typeface="UICTFontTextStyleBody"/>
              </a:rPr>
              <a:t> Изменение шрифта, размера, цвета, выравнивания (по центру, по левому/правому краю).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</a:t>
            </a:r>
            <a:r>
              <a:rPr lang="ru-RU" b="1" i="0">
                <a:effectLst/>
                <a:latin typeface="UICTFontTextStyleEmphasizedBody"/>
              </a:rPr>
              <a:t>Форматирование чисел:</a:t>
            </a:r>
            <a:r>
              <a:rPr lang="ru-RU" b="0" i="0">
                <a:effectLst/>
                <a:latin typeface="UICTFontTextStyleBody"/>
              </a:rPr>
              <a:t> Установка денежного формата (рубли, доллары), процентного формата, количества знаков после запятой.</a:t>
            </a:r>
            <a:endParaRPr lang="ru-RU"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</a:t>
            </a:r>
            <a:r>
              <a:rPr lang="ru-RU" b="1" i="0">
                <a:effectLst/>
                <a:latin typeface="UICTFontTextStyleEmphasizedBody"/>
              </a:rPr>
              <a:t>Границы и заливка:</a:t>
            </a:r>
            <a:r>
              <a:rPr lang="ru-RU" b="0" i="0">
                <a:effectLst/>
                <a:latin typeface="UICTFontTextStyleBody"/>
              </a:rPr>
              <a:t> Использование границ для выделения таблицы и заливки для выделения заголовков или важных данных.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</a:t>
            </a:r>
            <a:r>
              <a:rPr lang="ru-RU" b="1" i="0">
                <a:effectLst/>
                <a:latin typeface="UICTFontTextStyleEmphasizedBody"/>
              </a:rPr>
              <a:t>Объединение ячеек:</a:t>
            </a:r>
            <a:r>
              <a:rPr lang="ru-RU" b="0" i="0">
                <a:effectLst/>
                <a:latin typeface="UICTFontTextStyleBody"/>
              </a:rPr>
              <a:t> Используется для создания общих заголовков для нескольких столбцов.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464BD7C-116A-921D-E52B-42D1C17C16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2051539"/>
            <a:ext cx="3249755" cy="355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279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64FB10-B802-0243-F8E8-FDBDE833B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>
                <a:effectLst/>
                <a:latin typeface="UICTFontTextStyleBody"/>
              </a:rPr>
              <a:t>Работа с формулами и функциями</a:t>
            </a:r>
            <a:br>
              <a:rPr lang="ru-RU">
                <a:effectLst/>
                <a:latin typeface=".AppleSystemUIFont"/>
              </a:rPr>
            </a:b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4A204B-6AEF-DEE4-73F7-9034758FB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</a:t>
            </a:r>
            <a:r>
              <a:rPr lang="ru-RU" b="1" i="0">
                <a:effectLst/>
                <a:latin typeface="UICTFontTextStyleEmphasizedBody"/>
              </a:rPr>
              <a:t>Формула</a:t>
            </a:r>
            <a:r>
              <a:rPr lang="ru-RU" b="0" i="0">
                <a:effectLst/>
                <a:latin typeface="UICTFontTextStyleBody"/>
              </a:rPr>
              <a:t> — это выражение, начинающееся со знака равенства (</a:t>
            </a:r>
            <a:r>
              <a:rPr lang="ru-RU" b="1" i="0">
                <a:effectLst/>
                <a:latin typeface="UICTFontTextStyleEmphasizedBody"/>
              </a:rPr>
              <a:t>=</a:t>
            </a:r>
            <a:r>
              <a:rPr lang="ru-RU" b="0" i="0">
                <a:effectLst/>
                <a:latin typeface="UICTFontTextStyleBody"/>
              </a:rPr>
              <a:t>).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</a:t>
            </a:r>
            <a:r>
              <a:rPr lang="ru-RU" b="1" i="0">
                <a:effectLst/>
                <a:latin typeface="UICTFontTextStyleEmphasizedBody"/>
              </a:rPr>
              <a:t>Ссылки на ячейки:</a:t>
            </a:r>
            <a:r>
              <a:rPr lang="ru-RU" b="0" i="0">
                <a:effectLst/>
                <a:latin typeface="UICTFontTextStyleBody"/>
              </a:rPr>
              <a:t> В формулах используются адреса ячеек (например, =</a:t>
            </a:r>
            <a:r>
              <a:rPr lang="af-ZA" b="0" i="0">
                <a:effectLst/>
                <a:latin typeface="UICTFontTextStyleBody"/>
              </a:rPr>
              <a:t>A1+B1).</a:t>
            </a:r>
            <a:endParaRPr lang="af-ZA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 </a:t>
            </a:r>
            <a:r>
              <a:rPr lang="af-ZA" b="0" i="0">
                <a:effectLst/>
                <a:latin typeface="UICTFontTextStyleBody"/>
              </a:rPr>
              <a:t>•  </a:t>
            </a:r>
            <a:r>
              <a:rPr lang="ru-RU" b="1" i="0">
                <a:effectLst/>
                <a:latin typeface="UICTFontTextStyleEmphasizedBody"/>
              </a:rPr>
              <a:t>Основные операторы:</a:t>
            </a:r>
            <a:r>
              <a:rPr lang="ru-RU" b="0" i="0">
                <a:effectLst/>
                <a:latin typeface="UICTFontTextStyleBody"/>
              </a:rPr>
              <a:t> + (сложение), - (вычитание), * (умножение), / (деление).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 •  </a:t>
            </a:r>
            <a:r>
              <a:rPr lang="ru-RU" b="1" i="0">
                <a:effectLst/>
                <a:latin typeface="UICTFontTextStyleEmphasizedBody"/>
              </a:rPr>
              <a:t>Функции:</a:t>
            </a:r>
            <a:r>
              <a:rPr lang="ru-RU" b="0" i="0">
                <a:effectLst/>
                <a:latin typeface="UICTFontTextStyleBody"/>
              </a:rPr>
              <a:t> Встроенные программы для выполнения сложных расчетов.</a:t>
            </a:r>
            <a:endParaRPr lang="ru-RU"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 •  =СУММ(диапазон) / =</a:t>
            </a:r>
            <a:r>
              <a:rPr lang="af-ZA" b="0" i="0">
                <a:effectLst/>
                <a:latin typeface="UICTFontTextStyleBody"/>
              </a:rPr>
              <a:t>SUM(range) — </a:t>
            </a:r>
            <a:r>
              <a:rPr lang="ru-RU" b="0" i="0">
                <a:effectLst/>
                <a:latin typeface="UICTFontTextStyleBody"/>
              </a:rPr>
              <a:t>суммирование.</a:t>
            </a:r>
            <a:endParaRPr lang="ru-RU"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 •  =СРЗНАЧ(диапазон) / =</a:t>
            </a:r>
            <a:r>
              <a:rPr lang="af-ZA" b="0" i="0">
                <a:effectLst/>
                <a:latin typeface="UICTFontTextStyleBody"/>
              </a:rPr>
              <a:t>AVERAGE(range) — </a:t>
            </a:r>
            <a:r>
              <a:rPr lang="ru-RU" b="0" i="0">
                <a:effectLst/>
                <a:latin typeface="UICTFontTextStyleBody"/>
              </a:rPr>
              <a:t>среднее значение.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 •  =ЕСЛИ(...) / =</a:t>
            </a:r>
            <a:r>
              <a:rPr lang="af-ZA" b="0" i="0">
                <a:effectLst/>
                <a:latin typeface="UICTFontTextStyleBody"/>
              </a:rPr>
              <a:t>IF(...) — </a:t>
            </a:r>
            <a:r>
              <a:rPr lang="ru-RU" b="0" i="0">
                <a:effectLst/>
                <a:latin typeface="UICTFontTextStyleBody"/>
              </a:rPr>
              <a:t>логические проверки.</a:t>
            </a:r>
            <a:endParaRPr lang="ru-RU"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 •  </a:t>
            </a:r>
            <a:r>
              <a:rPr lang="ru-RU" b="1" i="0">
                <a:effectLst/>
                <a:latin typeface="UICTFontTextStyleEmphasizedBody"/>
              </a:rPr>
              <a:t>Автозаполнение:</a:t>
            </a:r>
            <a:r>
              <a:rPr lang="ru-RU" b="0" i="0">
                <a:effectLst/>
                <a:latin typeface="UICTFontTextStyleBody"/>
              </a:rPr>
              <a:t> Перетаскивание маркера в углу ячейки для копирования формулы с автоматическим изменением ссылок.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1" i="0">
                <a:effectLst/>
                <a:latin typeface="UICTFontTextStyleEmphasizedBody"/>
              </a:rPr>
              <a:t>Пример:</a:t>
            </a:r>
            <a:r>
              <a:rPr lang="ru-RU" b="0" i="0">
                <a:effectLst/>
                <a:latin typeface="UICTFontTextStyleBody"/>
              </a:rPr>
              <a:t> =СУММ(</a:t>
            </a:r>
            <a:r>
              <a:rPr lang="af-ZA" b="0" i="0">
                <a:effectLst/>
                <a:latin typeface="UICTFontTextStyleBody"/>
              </a:rPr>
              <a:t>C2:C10)</a:t>
            </a:r>
            <a:endParaRPr lang="af-ZA">
              <a:effectLst/>
              <a:latin typeface=".AppleSystemUIFont"/>
            </a:endParaRPr>
          </a:p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508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79E6DB-2D90-3EE2-40D3-4A0BC28DD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>
                <a:effectLst/>
                <a:latin typeface="UICTFontTextStyleBody"/>
              </a:rPr>
              <a:t>Управление структурой таблицы:Изменение структуры документа</a:t>
            </a:r>
            <a:br>
              <a:rPr lang="ru-RU">
                <a:effectLst/>
                <a:latin typeface=".AppleSystemUIFont"/>
              </a:rPr>
            </a:br>
            <a:br>
              <a:rPr lang="ru-RU">
                <a:effectLst/>
                <a:latin typeface=".AppleSystemUIFont"/>
              </a:rPr>
            </a:b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1B3D93-1CD9-9B43-3414-C1361894C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995" y="1042051"/>
            <a:ext cx="8214620" cy="50274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1. </a:t>
            </a:r>
            <a:r>
              <a:rPr lang="ru-RU" b="1" i="0">
                <a:effectLst/>
                <a:latin typeface="UICTFontTextStyleEmphasizedBody"/>
              </a:rPr>
              <a:t>Вставка/Удаление: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  •  Можно вставлять или удалять целые строки и столбцы (правой кнопкой мыши по заголовку строки/столбца).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>
                <a:latin typeface="UICTFontTextStyleBody"/>
              </a:rPr>
              <a:t> </a:t>
            </a:r>
            <a:r>
              <a:rPr lang="ru-RU" b="0" i="0">
                <a:effectLst/>
                <a:latin typeface="UICTFontTextStyleBody"/>
              </a:rPr>
              <a:t> •  Можно вставлять или удалять отдельные ячейки (сдвигая соседние).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2. </a:t>
            </a:r>
            <a:r>
              <a:rPr lang="ru-RU" b="1" i="0">
                <a:effectLst/>
                <a:latin typeface="UICTFontTextStyleEmphasizedBody"/>
              </a:rPr>
              <a:t>Сортировка:</a:t>
            </a:r>
            <a:r>
              <a:rPr lang="ru-RU" b="0" i="0">
                <a:effectLst/>
                <a:latin typeface="UICTFontTextStyleBody"/>
              </a:rPr>
              <a:t> Упорядочивание данных по возрастанию или убыванию (например, по алфавиту, дате, числу).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3. </a:t>
            </a:r>
            <a:r>
              <a:rPr lang="ru-RU" b="1" i="0">
                <a:effectLst/>
                <a:latin typeface="UICTFontTextStyleEmphasizedBody"/>
              </a:rPr>
              <a:t>Фильтрация:</a:t>
            </a:r>
            <a:r>
              <a:rPr lang="ru-RU" b="0" i="0">
                <a:effectLst/>
                <a:latin typeface="UICTFontTextStyleBody"/>
              </a:rPr>
              <a:t> Отображение только тех строк, которые соответствуют заданным условиям (например, показать только товары дороже 1000 руб.).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4. </a:t>
            </a:r>
            <a:r>
              <a:rPr lang="ru-RU" b="1" i="0">
                <a:effectLst/>
                <a:latin typeface="UICTFontTextStyleEmphasizedBody"/>
              </a:rPr>
              <a:t>Закрепление областей:</a:t>
            </a:r>
            <a:r>
              <a:rPr lang="ru-RU" b="0" i="0">
                <a:effectLst/>
                <a:latin typeface="UICTFontTextStyleBody"/>
              </a:rPr>
              <a:t> Фиксация заголовков строк или столбцов, чтобы они оставались в идимыми при прокрутке больших таблиц.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7FECA95-8095-00CA-F915-56436DEBDE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9307" y="1150631"/>
            <a:ext cx="3162693" cy="335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80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37E255-E76E-3DEA-26AB-E5B8B7199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>
                <a:effectLst/>
                <a:latin typeface="UICTFontTextStyleBody"/>
              </a:rPr>
              <a:t>Визуализация данных</a:t>
            </a:r>
            <a:r>
              <a:rPr lang="ru-RU" b="0" i="0">
                <a:latin typeface=".AppleSystemUIFont"/>
              </a:rPr>
              <a:t>:</a:t>
            </a:r>
            <a:r>
              <a:rPr lang="ru-RU" b="0" i="0">
                <a:effectLst/>
                <a:latin typeface="UICTFontTextStyleBody"/>
              </a:rPr>
              <a:t> Диаграммы и графики</a:t>
            </a:r>
            <a:br>
              <a:rPr lang="ru-RU">
                <a:effectLst/>
                <a:latin typeface=".AppleSystemUIFont"/>
              </a:rPr>
            </a:b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3D6DA9-92D0-8381-66BF-A763613B0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92" y="1302564"/>
            <a:ext cx="6491330" cy="51903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</a:t>
            </a:r>
            <a:r>
              <a:rPr lang="ru-RU" b="1" i="0">
                <a:effectLst/>
                <a:latin typeface="UICTFontTextStyleEmphasizedBody"/>
              </a:rPr>
              <a:t>Назначение:</a:t>
            </a:r>
            <a:r>
              <a:rPr lang="ru-RU" b="0" i="0">
                <a:effectLst/>
                <a:latin typeface="UICTFontTextStyleBody"/>
              </a:rPr>
              <a:t> Представление числовых данных в наглядной графической форме.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</a:t>
            </a:r>
            <a:r>
              <a:rPr lang="ru-RU" b="1" i="0">
                <a:effectLst/>
                <a:latin typeface="UICTFontTextStyleEmphasizedBody"/>
              </a:rPr>
              <a:t>Типы диаграмм: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  •  </a:t>
            </a:r>
            <a:r>
              <a:rPr lang="ru-RU" b="1" i="0">
                <a:effectLst/>
                <a:latin typeface="UICTFontTextStyleEmphasizedBody"/>
              </a:rPr>
              <a:t>Гистограмма (столбчатая):</a:t>
            </a:r>
            <a:r>
              <a:rPr lang="ru-RU" b="0" i="0">
                <a:effectLst/>
                <a:latin typeface="UICTFontTextStyleBody"/>
              </a:rPr>
              <a:t> Сравнение данных по категориям.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  •  </a:t>
            </a:r>
            <a:r>
              <a:rPr lang="ru-RU" b="1" i="0">
                <a:effectLst/>
                <a:latin typeface="UICTFontTextStyleEmphasizedBody"/>
              </a:rPr>
              <a:t>Круговая диаграмма:</a:t>
            </a:r>
            <a:r>
              <a:rPr lang="ru-RU" b="0" i="0">
                <a:effectLst/>
                <a:latin typeface="UICTFontTextStyleBody"/>
              </a:rPr>
              <a:t> Отображение долей целого (процентов).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  •  </a:t>
            </a:r>
            <a:r>
              <a:rPr lang="ru-RU" b="1" i="0">
                <a:effectLst/>
                <a:latin typeface="UICTFontTextStyleEmphasizedBody"/>
              </a:rPr>
              <a:t>Линейный график:</a:t>
            </a:r>
            <a:r>
              <a:rPr lang="ru-RU" b="0" i="0">
                <a:effectLst/>
                <a:latin typeface="UICTFontTextStyleBody"/>
              </a:rPr>
              <a:t> Отображение тенденций и изменений во времени.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</a:t>
            </a:r>
            <a:r>
              <a:rPr lang="ru-RU" b="1" i="0">
                <a:effectLst/>
                <a:latin typeface="UICTFontTextStyleEmphasizedBody"/>
              </a:rPr>
              <a:t>Процесс создания: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  1. Выделите диапазон данных.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  2. Перейдите во вкладку </a:t>
            </a:r>
            <a:r>
              <a:rPr lang="ru-RU" b="1" i="0">
                <a:effectLst/>
                <a:latin typeface="UICTFontTextStyleEmphasizedBody"/>
              </a:rPr>
              <a:t>"Вставка"</a:t>
            </a:r>
            <a:r>
              <a:rPr lang="ru-RU" b="0" i="0">
                <a:effectLst/>
                <a:latin typeface="UICTFontTextStyleBody"/>
              </a:rPr>
              <a:t>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  3. Выберите нужный тип диаграммы.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  4. Настройте внешний вид (заголовки, подписи данных).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D926E76-A568-A3F8-38D8-2E5CB56C98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2821" y="1302564"/>
            <a:ext cx="4840979" cy="4772026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452707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5A05BF-F1F7-54C8-E448-93112F925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Ключевые выводы 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457E96-4DE1-BC78-A0F1-58EEB0CE9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251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Табличные документы — мощный инструмент для организации и анализа данных.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Освоение формул и функций позволяет автоматизировать сложные расчеты.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Правильное форматирование и использование диаграмм повышают читаемость и наглядность информации.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0" i="0">
                <a:effectLst/>
                <a:latin typeface="UICTFontTextStyleBody"/>
              </a:rPr>
              <a:t>•  Навыки работы с </a:t>
            </a:r>
            <a:r>
              <a:rPr lang="af-ZA" b="0" i="0">
                <a:effectLst/>
                <a:latin typeface="UICTFontTextStyleBody"/>
              </a:rPr>
              <a:t>Excel/Google </a:t>
            </a:r>
            <a:r>
              <a:rPr lang="ru-RU" b="0" i="0">
                <a:effectLst/>
                <a:latin typeface="UICTFontTextStyleBody"/>
              </a:rPr>
              <a:t>Таблицами являются одними из самых востребованных в современном мире.</a:t>
            </a:r>
            <a:br>
              <a:rPr lang="ru-RU">
                <a:effectLst/>
                <a:latin typeface=".AppleSystemUIFont"/>
              </a:rPr>
            </a:b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ru-RU" b="1" i="0">
                <a:effectLst/>
                <a:latin typeface="UICTFontTextStyleEmphasizedBody"/>
              </a:rPr>
              <a:t>Вопрос:</a:t>
            </a:r>
            <a:r>
              <a:rPr lang="ru-RU" b="0" i="0">
                <a:effectLst/>
                <a:latin typeface="UICTFontTextStyleBody"/>
              </a:rPr>
              <a:t> Какие вопросы у вас возникли по работе с табличными документами?</a:t>
            </a:r>
            <a:endParaRPr lang="ru-RU">
              <a:effectLst/>
              <a:latin typeface=".AppleSystemUIFont"/>
            </a:endParaRPr>
          </a:p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2333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8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Создание и редактирование табличного документа </vt:lpstr>
      <vt:lpstr>Что такое табличный документ? </vt:lpstr>
      <vt:lpstr>Создание нового документа – начало работы </vt:lpstr>
      <vt:lpstr>Редактирование данных и форматирование </vt:lpstr>
      <vt:lpstr>Работа с формулами и функциями </vt:lpstr>
      <vt:lpstr>Управление структурой таблицы:Изменение структуры документа  </vt:lpstr>
      <vt:lpstr>Визуализация данных: Диаграммы и графики </vt:lpstr>
      <vt:lpstr>Ключевые выводы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и редактирование табличного документа </dc:title>
  <dc:creator>Дарья Кирсанова</dc:creator>
  <cp:lastModifiedBy>Дарья Кирсанова</cp:lastModifiedBy>
  <cp:revision>2</cp:revision>
  <dcterms:created xsi:type="dcterms:W3CDTF">2025-11-28T03:04:44Z</dcterms:created>
  <dcterms:modified xsi:type="dcterms:W3CDTF">2025-11-28T04:06:40Z</dcterms:modified>
</cp:coreProperties>
</file>